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85" r:id="rId3"/>
  </p:sldMasterIdLst>
  <p:notesMasterIdLst>
    <p:notesMasterId r:id="rId31"/>
  </p:notesMasterIdLst>
  <p:handoutMasterIdLst>
    <p:handoutMasterId r:id="rId32"/>
  </p:handoutMasterIdLst>
  <p:sldIdLst>
    <p:sldId id="394" r:id="rId4"/>
    <p:sldId id="395" r:id="rId5"/>
    <p:sldId id="396" r:id="rId6"/>
    <p:sldId id="445" r:id="rId7"/>
    <p:sldId id="397" r:id="rId8"/>
    <p:sldId id="398" r:id="rId9"/>
    <p:sldId id="447" r:id="rId10"/>
    <p:sldId id="399" r:id="rId11"/>
    <p:sldId id="444" r:id="rId12"/>
    <p:sldId id="406" r:id="rId13"/>
    <p:sldId id="414" r:id="rId14"/>
    <p:sldId id="452" r:id="rId15"/>
    <p:sldId id="408" r:id="rId16"/>
    <p:sldId id="413" r:id="rId17"/>
    <p:sldId id="425" r:id="rId18"/>
    <p:sldId id="410" r:id="rId19"/>
    <p:sldId id="449" r:id="rId20"/>
    <p:sldId id="411" r:id="rId21"/>
    <p:sldId id="415" r:id="rId22"/>
    <p:sldId id="416" r:id="rId23"/>
    <p:sldId id="417" r:id="rId24"/>
    <p:sldId id="418" r:id="rId25"/>
    <p:sldId id="420" r:id="rId26"/>
    <p:sldId id="455" r:id="rId27"/>
    <p:sldId id="456" r:id="rId28"/>
    <p:sldId id="352" r:id="rId29"/>
    <p:sldId id="451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10"/>
    <a:srgbClr val="F1C341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4" autoAdjust="0"/>
    <p:restoredTop sz="94595" autoAdjust="0"/>
  </p:normalViewPr>
  <p:slideViewPr>
    <p:cSldViewPr>
      <p:cViewPr varScale="1">
        <p:scale>
          <a:sx n="110" d="100"/>
          <a:sy n="110" d="100"/>
        </p:scale>
        <p:origin x="-516" y="-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14/9/16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14/9/16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14/9/16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14/9/16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040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492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5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71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14/9/16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14/9/16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5076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7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1.png"/><Relationship Id="rId7" Type="http://schemas.openxmlformats.org/officeDocument/2006/relationships/image" Target="../media/image54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8.png"/><Relationship Id="rId23" Type="http://schemas.openxmlformats.org/officeDocument/2006/relationships/image" Target="../media/image6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0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5453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59196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4648200"/>
            <a:ext cx="5267746" cy="161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D:\Downloads\ash-icons-vectors-644451_128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1" y="5118446"/>
            <a:ext cx="723601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 smtClean="0"/>
              <a:t> на решения в </a:t>
            </a:r>
            <a:r>
              <a:rPr lang="en-US" dirty="0" smtClean="0"/>
              <a:t>Judge</a:t>
            </a:r>
          </a:p>
          <a:p>
            <a:pPr lvl="1"/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 дни</a:t>
            </a:r>
            <a:r>
              <a:rPr lang="bg-BG" dirty="0" smtClean="0"/>
              <a:t> след занятието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октомври </a:t>
            </a:r>
            <a:r>
              <a:rPr lang="bg-BG" dirty="0" smtClean="0"/>
              <a:t>– краен срок след третото занятие</a:t>
            </a:r>
            <a:endParaRPr lang="bg-BG" dirty="0"/>
          </a:p>
          <a:p>
            <a:pPr lvl="1"/>
            <a:r>
              <a:rPr lang="bg-BG" dirty="0" smtClean="0"/>
              <a:t>Ако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 smtClean="0"/>
              <a:t>са решени поне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 smtClean="0"/>
              <a:t> от задачите, </a:t>
            </a:r>
          </a:p>
          <a:p>
            <a:pPr marL="377887" lvl="1" indent="0">
              <a:buNone/>
            </a:pPr>
            <a:r>
              <a:rPr lang="bg-BG" dirty="0" smtClean="0"/>
              <a:t>	студента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 smtClean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домашни (</a:t>
            </a:r>
            <a:r>
              <a:rPr lang="bg-BG" dirty="0"/>
              <a:t>2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958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20 ноември 2016 г.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 smtClean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 smtClean="0"/>
              <a:t>Задача </a:t>
            </a:r>
            <a:r>
              <a:rPr lang="bg-BG" sz="3000" dirty="0"/>
              <a:t>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вложени </a:t>
            </a:r>
            <a:r>
              <a:rPr lang="bg-BG" sz="3000" dirty="0" smtClean="0"/>
              <a:t>цикли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Java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6488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</a:t>
            </a:r>
            <a:r>
              <a:rPr lang="en-US" sz="2600" dirty="0">
                <a:hlinkClick r:id="rId3"/>
              </a:rPr>
              <a:t>://</a:t>
            </a:r>
            <a:r>
              <a:rPr lang="en-US" sz="2600" dirty="0" smtClean="0">
                <a:hlinkClick r:id="rId3"/>
              </a:rPr>
              <a:t>judge.softuni.bg/Contests/Practice/Index/155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474242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main(String[] args) {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Scanner console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Scanner(System.in);</a:t>
            </a:r>
          </a:p>
          <a:p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Integer.parseInt(console.nextLine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&lt;= n; i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  <a:r>
              <a:rPr lang="bg-BG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String(new char[i]).replace("\0", "*");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String(new char[n-i]).replace("\0", " 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System.out.printf(spaces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System.out.printf(asterisks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| ");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System.out.printf(asterisks);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System.out.println(spaces);</a:t>
            </a:r>
          </a:p>
          <a:p>
            <a:r>
              <a:rPr lang="en-US" sz="21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2100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4" name="Picture 2" descr="D:\Desktop\Course\ash-icons-vectors-644451_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4267200"/>
            <a:ext cx="1267539" cy="171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% </a:t>
            </a:r>
            <a:r>
              <a:rPr lang="bg-BG" dirty="0" smtClean="0">
                <a:sym typeface="Wingdings" panose="05000000000000000000" pitchFamily="2" charset="2"/>
              </a:rPr>
              <a:t>(поне 3 от 6 задачи)</a:t>
            </a:r>
          </a:p>
          <a:p>
            <a:pPr lvl="2"/>
            <a:r>
              <a:rPr lang="bg-BG" dirty="0" smtClean="0"/>
              <a:t>Прием в </a:t>
            </a:r>
            <a:r>
              <a:rPr lang="en-US" dirty="0" smtClean="0"/>
              <a:t>SoftUni</a:t>
            </a:r>
            <a:endParaRPr lang="en-US" dirty="0"/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50%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(под </a:t>
            </a:r>
            <a:r>
              <a:rPr lang="bg-BG" dirty="0">
                <a:sym typeface="Wingdings" panose="05000000000000000000" pitchFamily="2" charset="2"/>
              </a:rPr>
              <a:t>3 от 6 задачи)</a:t>
            </a:r>
            <a:endParaRPr lang="bg-BG" dirty="0" smtClean="0"/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повтаряне</a:t>
            </a:r>
            <a:r>
              <a:rPr lang="bg-BG" dirty="0" smtClean="0">
                <a:sym typeface="Wingdings" panose="05000000000000000000" pitchFamily="2" charset="2"/>
              </a:rPr>
              <a:t> на курса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3809789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</a:t>
            </a:r>
            <a:r>
              <a:rPr lang="bg-BG" dirty="0" smtClean="0">
                <a:latin typeface="Consolas" pitchFamily="49" charset="0"/>
              </a:rPr>
              <a:t>80%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10%</a:t>
            </a:r>
            <a:endParaRPr lang="en-US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– </a:t>
            </a:r>
            <a:r>
              <a:rPr lang="bg-BG" dirty="0" smtClean="0">
                <a:latin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Desktop\Course\18026-C-Java_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20" y="2328864"/>
            <a:ext cx="2592865" cy="376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  <p:pic>
        <p:nvPicPr>
          <p:cNvPr id="1026" name="Picture 2" descr="D:\Downloads\ash-icons-vectors-644451_128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4" y="1371600"/>
            <a:ext cx="1680338" cy="227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esktop\Course\intellij-idea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5" y="3962400"/>
            <a:ext cx="1598083" cy="19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Java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Java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3581400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3074" name="Picture 2" descr="D:\Desktop\Course\18026-C-Java_boo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6" y="1295400"/>
            <a:ext cx="1418061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IntelliJ IDEA 2016 Community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 </a:t>
            </a:r>
            <a:r>
              <a:rPr lang="en-US" dirty="0" smtClean="0"/>
              <a:t>Eclipse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4098" name="Picture 2" descr="D:\Desktop\Course\logo_intellij_id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5080796"/>
            <a:ext cx="5136020" cy="1091404"/>
          </a:xfrm>
          <a:prstGeom prst="rect">
            <a:avLst/>
          </a:prstGeom>
          <a:noFill/>
          <a:ln w="66675" cap="rnd" cmpd="sng">
            <a:solidFill>
              <a:schemeClr val="tx1"/>
            </a:solidFill>
            <a:prstDash val="solid"/>
            <a:round/>
          </a:ln>
        </p:spPr>
      </p:pic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3" y="4433793"/>
            <a:ext cx="4244500" cy="238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програмирето – </a:t>
            </a:r>
            <a:r>
              <a:rPr lang="bg-BG" dirty="0"/>
              <a:t>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9117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5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Основови</a:t>
              </a:r>
            </a:p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на</a:t>
              </a:r>
            </a:p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програмирането 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Desktop\Course\java_dock_icon_by_excurse-d61mi0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9166">
            <a:off x="859164" y="1783364"/>
            <a:ext cx="1890143" cy="189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Смятане с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888" y="2724152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типове данни и променливи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Java </a:t>
            </a:r>
            <a:r>
              <a:rPr lang="bg-BG" dirty="0" smtClean="0"/>
              <a:t>и </a:t>
            </a:r>
            <a:r>
              <a:rPr lang="en-US" dirty="0" smtClean="0"/>
              <a:t>IntelliJ IDEA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0628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b="1" noProof="1">
                <a:solidFill>
                  <a:schemeClr val="tx2">
                    <a:lumMod val="75000"/>
                  </a:schemeClr>
                </a:solidFill>
              </a:rPr>
              <a:t>Владимир </a:t>
            </a:r>
            <a:r>
              <a:rPr lang="bg-BG" sz="3400" b="1" noProof="1" smtClean="0">
                <a:solidFill>
                  <a:schemeClr val="tx2">
                    <a:lumMod val="75000"/>
                  </a:schemeClr>
                </a:solidFill>
              </a:rPr>
              <a:t>Дамяновски</a:t>
            </a:r>
            <a:endParaRPr lang="en-US" sz="3400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dirty="0"/>
              <a:t>С</a:t>
            </a:r>
            <a:r>
              <a:rPr lang="bg-BG" sz="3400" dirty="0" smtClean="0"/>
              <a:t>тудент </a:t>
            </a:r>
            <a:r>
              <a:rPr lang="bg-BG" sz="3400" dirty="0"/>
              <a:t>в СофтУни</a:t>
            </a:r>
            <a:r>
              <a:rPr lang="en-US" sz="3400" dirty="0"/>
              <a:t> (201</a:t>
            </a:r>
            <a:r>
              <a:rPr lang="bg-BG" sz="3400" dirty="0"/>
              <a:t>5</a:t>
            </a:r>
            <a:r>
              <a:rPr lang="en-US" sz="3400" dirty="0" smtClean="0"/>
              <a:t>)</a:t>
            </a:r>
            <a:endParaRPr lang="bg-BG" sz="3400" dirty="0" smtClean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400" dirty="0" smtClean="0"/>
              <a:t>Опит в </a:t>
            </a:r>
            <a:r>
              <a:rPr lang="en-US" sz="3400" dirty="0" smtClean="0"/>
              <a:t>C#, Java, PHP, </a:t>
            </a:r>
            <a:r>
              <a:rPr lang="en-US" sz="3400" smtClean="0"/>
              <a:t>HTML, CSS </a:t>
            </a:r>
            <a:r>
              <a:rPr lang="bg-BG" sz="3400" dirty="0" smtClean="0"/>
              <a:t>и </a:t>
            </a:r>
            <a:r>
              <a:rPr lang="en-US" sz="3400" dirty="0" smtClean="0"/>
              <a:t>JavaScript</a:t>
            </a:r>
            <a:endParaRPr lang="en-US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219199"/>
            <a:ext cx="2470152" cy="247015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>
              <a:rot lat="0" lon="10799999" rev="0"/>
            </a:camera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4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1005</Words>
  <Application>Microsoft Office PowerPoint</Application>
  <PresentationFormat>По избор</PresentationFormat>
  <Paragraphs>225</Paragraphs>
  <Slides>27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Заглавия на слайдовете</vt:lpstr>
      </vt:variant>
      <vt:variant>
        <vt:i4>27</vt:i4>
      </vt:variant>
    </vt:vector>
  </HeadingPairs>
  <TitlesOfParts>
    <vt:vector size="29" baseType="lpstr">
      <vt:lpstr>1_SoftUni 16x9</vt:lpstr>
      <vt:lpstr>4_SoftUni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Java"</vt:lpstr>
      <vt:lpstr>Препоръчителен софтуер</vt:lpstr>
      <vt:lpstr>Основи на програмирето – откриване</vt:lpstr>
      <vt:lpstr>Представяне на менторите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2016-09-14T12:38:31Z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